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9" d="100"/>
          <a:sy n="89" d="100"/>
        </p:scale>
        <p:origin x="-222" y="-96"/>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51435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16133"/>
            <a:ext cx="3679116" cy="470388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16133"/>
            <a:ext cx="3505200" cy="173466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6" y="2031357"/>
            <a:ext cx="3313355" cy="127662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6" y="3315810"/>
            <a:ext cx="3309803" cy="945472"/>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738744" y="1137621"/>
            <a:ext cx="2133600" cy="563236"/>
          </a:xfrm>
        </p:spPr>
        <p:txBody>
          <a:bodyPr anchor="b"/>
          <a:lstStyle>
            <a:lvl1pPr algn="l">
              <a:defRPr sz="2400"/>
            </a:lvl1pPr>
          </a:lstStyle>
          <a:p>
            <a:fld id="{062B998F-4191-44C1-B201-9F024AB7BBC5}" type="datetimeFigureOut">
              <a:rPr lang="en-US" smtClean="0"/>
              <a:t>11/16/2011</a:t>
            </a:fld>
            <a:endParaRPr lang="en-US"/>
          </a:p>
        </p:txBody>
      </p:sp>
      <p:sp>
        <p:nvSpPr>
          <p:cNvPr id="50" name="Rectangle 49"/>
          <p:cNvSpPr/>
          <p:nvPr/>
        </p:nvSpPr>
        <p:spPr>
          <a:xfrm>
            <a:off x="4650889" y="4566213"/>
            <a:ext cx="3505200" cy="6130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4289975"/>
            <a:ext cx="2831592" cy="273844"/>
          </a:xfrm>
        </p:spPr>
        <p:txBody>
          <a:bodyPr>
            <a:normAutofit/>
          </a:bodyPr>
          <a:lstStyle>
            <a:lvl1pPr>
              <a:defRPr>
                <a:solidFill>
                  <a:schemeClr val="accent1"/>
                </a:solidFill>
              </a:defRPr>
            </a:lvl1pPr>
          </a:lstStyle>
          <a:p>
            <a:endParaRPr lang="en-US"/>
          </a:p>
        </p:txBody>
      </p:sp>
      <p:sp>
        <p:nvSpPr>
          <p:cNvPr id="6" name="Slide Number Placeholder 5"/>
          <p:cNvSpPr>
            <a:spLocks noGrp="1"/>
          </p:cNvSpPr>
          <p:nvPr>
            <p:ph type="sldNum" sz="quarter" idx="12"/>
          </p:nvPr>
        </p:nvSpPr>
        <p:spPr>
          <a:xfrm>
            <a:off x="4649096" y="4289975"/>
            <a:ext cx="643666" cy="273844"/>
          </a:xfrm>
        </p:spPr>
        <p:txBody>
          <a:bodyPr/>
          <a:lstStyle>
            <a:lvl1pPr>
              <a:defRPr>
                <a:solidFill>
                  <a:schemeClr val="accent1"/>
                </a:solidFill>
              </a:defRPr>
            </a:lvl1pPr>
          </a:lstStyle>
          <a:p>
            <a:fld id="{1452352E-FC0B-40F6-A2A3-11D202529F48}" type="slidenum">
              <a:rPr lang="en-US" smtClean="0"/>
              <a:t>‹#›</a:t>
            </a:fld>
            <a:endParaRPr lang="en-US"/>
          </a:p>
        </p:txBody>
      </p:sp>
      <p:sp>
        <p:nvSpPr>
          <p:cNvPr id="89" name="Rectangle 88"/>
          <p:cNvSpPr/>
          <p:nvPr/>
        </p:nvSpPr>
        <p:spPr>
          <a:xfrm>
            <a:off x="4650889" y="4566213"/>
            <a:ext cx="3505200" cy="6130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62B998F-4191-44C1-B201-9F024AB7BBC5}" type="datetimeFigureOut">
              <a:rPr lang="en-US" smtClean="0"/>
              <a:t>11/16/2011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52352E-FC0B-40F6-A2A3-11D202529F4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1" y="772610"/>
            <a:ext cx="1484453" cy="3585258"/>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772610"/>
            <a:ext cx="5423704" cy="358525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62B998F-4191-44C1-B201-9F024AB7BBC5}" type="datetimeFigureOut">
              <a:rPr lang="en-US" smtClean="0"/>
              <a:t>11/16/2011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52352E-FC0B-40F6-A2A3-11D202529F4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62B998F-4191-44C1-B201-9F024AB7BBC5}" type="datetimeFigureOut">
              <a:rPr lang="en-US" smtClean="0"/>
              <a:t>11/16/2011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52352E-FC0B-40F6-A2A3-11D202529F4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175622"/>
            <a:ext cx="6637468" cy="1021556"/>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6" y="3200400"/>
            <a:ext cx="6637467" cy="1140310"/>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62B998F-4191-44C1-B201-9F024AB7BBC5}" type="datetimeFigureOut">
              <a:rPr lang="en-US" smtClean="0"/>
              <a:t>11/16/2011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52352E-FC0B-40F6-A2A3-11D202529F48}"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062B998F-4191-44C1-B201-9F024AB7BBC5}" type="datetimeFigureOut">
              <a:rPr lang="en-US" smtClean="0"/>
              <a:t>11/16/2011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52352E-FC0B-40F6-A2A3-11D202529F48}" type="slidenum">
              <a:rPr lang="en-US" smtClean="0"/>
              <a:t>‹#›</a:t>
            </a:fld>
            <a:endParaRPr lang="en-US"/>
          </a:p>
        </p:txBody>
      </p:sp>
      <p:sp>
        <p:nvSpPr>
          <p:cNvPr id="9" name="Content Placeholder 8"/>
          <p:cNvSpPr>
            <a:spLocks noGrp="1"/>
          </p:cNvSpPr>
          <p:nvPr>
            <p:ph sz="quarter" idx="13"/>
          </p:nvPr>
        </p:nvSpPr>
        <p:spPr>
          <a:xfrm>
            <a:off x="1042416" y="1735074"/>
            <a:ext cx="3419856" cy="26197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1735073"/>
            <a:ext cx="3419856" cy="26197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1737007"/>
            <a:ext cx="3057148" cy="47982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231021"/>
            <a:ext cx="3419856" cy="21268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8" y="1737007"/>
            <a:ext cx="3055717" cy="47982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231021"/>
            <a:ext cx="3419856" cy="21268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62B998F-4191-44C1-B201-9F024AB7BBC5}" type="datetimeFigureOut">
              <a:rPr lang="en-US" smtClean="0"/>
              <a:t>11/16/2011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452352E-FC0B-40F6-A2A3-11D202529F4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62B998F-4191-44C1-B201-9F024AB7BBC5}" type="datetimeFigureOut">
              <a:rPr lang="en-US" smtClean="0"/>
              <a:t>11/16/2011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452352E-FC0B-40F6-A2A3-11D202529F4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2B998F-4191-44C1-B201-9F024AB7BBC5}" type="datetimeFigureOut">
              <a:rPr lang="en-US" smtClean="0"/>
              <a:t>11/16/2011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452352E-FC0B-40F6-A2A3-11D202529F4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51435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16133"/>
            <a:ext cx="3679116" cy="470388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16133"/>
            <a:ext cx="3505200" cy="46795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062B998F-4191-44C1-B201-9F024AB7BBC5}" type="datetimeFigureOut">
              <a:rPr lang="en-US" smtClean="0"/>
              <a:t>11/16/2011</a:t>
            </a:fld>
            <a:endParaRPr lang="en-US"/>
          </a:p>
        </p:txBody>
      </p:sp>
      <p:sp>
        <p:nvSpPr>
          <p:cNvPr id="7" name="Slide Number Placeholder 6"/>
          <p:cNvSpPr>
            <a:spLocks noGrp="1"/>
          </p:cNvSpPr>
          <p:nvPr>
            <p:ph type="sldNum" sz="quarter" idx="12"/>
          </p:nvPr>
        </p:nvSpPr>
        <p:spPr/>
        <p:txBody>
          <a:bodyPr/>
          <a:lstStyle/>
          <a:p>
            <a:fld id="{1452352E-FC0B-40F6-A2A3-11D202529F48}" type="slidenum">
              <a:rPr lang="en-US" smtClean="0"/>
              <a:t>‹#›</a:t>
            </a:fld>
            <a:endParaRPr lang="en-US"/>
          </a:p>
        </p:txBody>
      </p:sp>
      <p:sp>
        <p:nvSpPr>
          <p:cNvPr id="58" name="Rectangle 57"/>
          <p:cNvSpPr/>
          <p:nvPr/>
        </p:nvSpPr>
        <p:spPr>
          <a:xfrm>
            <a:off x="905572" y="451413"/>
            <a:ext cx="3562257" cy="4236334"/>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642395"/>
            <a:ext cx="3090440" cy="3863051"/>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4650889" y="4566213"/>
            <a:ext cx="3505200" cy="6130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4293627"/>
            <a:ext cx="3493664" cy="273844"/>
          </a:xfrm>
        </p:spPr>
        <p:txBody>
          <a:bodyPr>
            <a:normAutofit/>
          </a:bodyPr>
          <a:lstStyle/>
          <a:p>
            <a:endParaRPr lang="en-US"/>
          </a:p>
        </p:txBody>
      </p:sp>
      <p:sp>
        <p:nvSpPr>
          <p:cNvPr id="2" name="Title 1"/>
          <p:cNvSpPr>
            <a:spLocks noGrp="1"/>
          </p:cNvSpPr>
          <p:nvPr>
            <p:ph type="title"/>
          </p:nvPr>
        </p:nvSpPr>
        <p:spPr>
          <a:xfrm>
            <a:off x="4739833" y="1993076"/>
            <a:ext cx="3304572" cy="1097365"/>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3102746"/>
            <a:ext cx="3298784" cy="1138428"/>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51435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16133"/>
            <a:ext cx="3679116" cy="470388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16133"/>
            <a:ext cx="3505200" cy="46795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2" y="451413"/>
            <a:ext cx="3562257" cy="4236334"/>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4566213"/>
            <a:ext cx="3505200" cy="6130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1995678"/>
            <a:ext cx="3300984" cy="109728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09" y="520346"/>
            <a:ext cx="3359623" cy="4101084"/>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734631" y="3099816"/>
            <a:ext cx="3300573" cy="113967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62B998F-4191-44C1-B201-9F024AB7BBC5}" type="datetimeFigureOut">
              <a:rPr lang="en-US" smtClean="0"/>
              <a:t>11/16/2011</a:t>
            </a:fld>
            <a:endParaRPr lang="en-US"/>
          </a:p>
        </p:txBody>
      </p:sp>
      <p:sp>
        <p:nvSpPr>
          <p:cNvPr id="6" name="Footer Placeholder 5"/>
          <p:cNvSpPr>
            <a:spLocks noGrp="1"/>
          </p:cNvSpPr>
          <p:nvPr>
            <p:ph type="ftr" sz="quarter" idx="11"/>
          </p:nvPr>
        </p:nvSpPr>
        <p:spPr>
          <a:xfrm>
            <a:off x="4641448" y="4293627"/>
            <a:ext cx="3493664" cy="273844"/>
          </a:xfrm>
        </p:spPr>
        <p:txBody>
          <a:bodyPr>
            <a:normAutofit/>
          </a:bodyPr>
          <a:lstStyle/>
          <a:p>
            <a:endParaRPr lang="en-US"/>
          </a:p>
        </p:txBody>
      </p:sp>
      <p:sp>
        <p:nvSpPr>
          <p:cNvPr id="7" name="Slide Number Placeholder 6"/>
          <p:cNvSpPr>
            <a:spLocks noGrp="1"/>
          </p:cNvSpPr>
          <p:nvPr>
            <p:ph type="sldNum" sz="quarter" idx="12"/>
          </p:nvPr>
        </p:nvSpPr>
        <p:spPr/>
        <p:txBody>
          <a:bodyPr/>
          <a:lstStyle/>
          <a:p>
            <a:fld id="{1452352E-FC0B-40F6-A2A3-11D202529F4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51435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250116"/>
            <a:ext cx="8229600" cy="4639235"/>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16133"/>
            <a:ext cx="3679116" cy="524433"/>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16133"/>
            <a:ext cx="3505200" cy="46795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770748"/>
            <a:ext cx="7024744" cy="85725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43493" y="1742739"/>
            <a:ext cx="6777317" cy="263173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997388" y="168369"/>
            <a:ext cx="2133600" cy="273844"/>
          </a:xfrm>
          <a:prstGeom prst="rect">
            <a:avLst/>
          </a:prstGeom>
        </p:spPr>
        <p:txBody>
          <a:bodyPr vert="horz" lIns="91440" tIns="45720" rIns="91440" bIns="45720" rtlCol="0" anchor="ctr"/>
          <a:lstStyle>
            <a:lvl1pPr algn="r">
              <a:defRPr sz="1200">
                <a:solidFill>
                  <a:srgbClr val="FEFEFE"/>
                </a:solidFill>
              </a:defRPr>
            </a:lvl1pPr>
          </a:lstStyle>
          <a:p>
            <a:fld id="{062B998F-4191-44C1-B201-9F024AB7BBC5}" type="datetimeFigureOut">
              <a:rPr lang="en-US" smtClean="0"/>
              <a:t>11/16/2011</a:t>
            </a:fld>
            <a:endParaRPr lang="en-US"/>
          </a:p>
        </p:txBody>
      </p:sp>
      <p:sp>
        <p:nvSpPr>
          <p:cNvPr id="5" name="Footer Placeholder 4"/>
          <p:cNvSpPr>
            <a:spLocks noGrp="1"/>
          </p:cNvSpPr>
          <p:nvPr>
            <p:ph type="ftr" sz="quarter" idx="3"/>
          </p:nvPr>
        </p:nvSpPr>
        <p:spPr>
          <a:xfrm>
            <a:off x="4641448" y="4389120"/>
            <a:ext cx="3502152" cy="273844"/>
          </a:xfrm>
          <a:prstGeom prst="rect">
            <a:avLst/>
          </a:prstGeom>
        </p:spPr>
        <p:txBody>
          <a:bodyPr vert="horz" lIns="91440" tIns="45720" rIns="91440" bIns="45720" rtlCol="0" anchor="ctr"/>
          <a:lstStyle>
            <a:lvl1pPr algn="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4649096" y="168369"/>
            <a:ext cx="1332156" cy="273844"/>
          </a:xfrm>
          <a:prstGeom prst="rect">
            <a:avLst/>
          </a:prstGeom>
        </p:spPr>
        <p:txBody>
          <a:bodyPr vert="horz" lIns="91440" tIns="45720" rIns="91440" bIns="45720" rtlCol="0" anchor="ctr"/>
          <a:lstStyle>
            <a:lvl1pPr algn="l">
              <a:defRPr sz="1200">
                <a:solidFill>
                  <a:srgbClr val="FEFEFE"/>
                </a:solidFill>
              </a:defRPr>
            </a:lvl1pPr>
          </a:lstStyle>
          <a:p>
            <a:fld id="{1452352E-FC0B-40F6-A2A3-11D202529F4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57800" y="-745808"/>
            <a:ext cx="2417618" cy="2228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ctrTitle"/>
          </p:nvPr>
        </p:nvSpPr>
        <p:spPr/>
        <p:txBody>
          <a:bodyPr>
            <a:normAutofit fontScale="90000"/>
          </a:bodyPr>
          <a:lstStyle/>
          <a:p>
            <a:r>
              <a:rPr lang="en-US" dirty="0" smtClean="0"/>
              <a:t>Extraordinary Ministers of Holy Communion</a:t>
            </a:r>
            <a:endParaRPr lang="en-US" dirty="0"/>
          </a:p>
        </p:txBody>
      </p:sp>
      <p:sp>
        <p:nvSpPr>
          <p:cNvPr id="3" name="Subtitle 2"/>
          <p:cNvSpPr>
            <a:spLocks noGrp="1"/>
          </p:cNvSpPr>
          <p:nvPr>
            <p:ph type="subTitle" idx="1"/>
          </p:nvPr>
        </p:nvSpPr>
        <p:spPr/>
        <p:txBody>
          <a:bodyPr/>
          <a:lstStyle/>
          <a:p>
            <a:r>
              <a:rPr lang="en-US" dirty="0" smtClean="0"/>
              <a:t>Instruction and Discussion</a:t>
            </a:r>
            <a:endParaRPr lang="en-US" dirty="0"/>
          </a:p>
        </p:txBody>
      </p:sp>
    </p:spTree>
    <p:extLst>
      <p:ext uri="{BB962C8B-B14F-4D97-AF65-F5344CB8AC3E}">
        <p14:creationId xmlns:p14="http://schemas.microsoft.com/office/powerpoint/2010/main" val="4914848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THEOLOGICAL/HISTORICAL PERSPECTIVE</a:t>
            </a:r>
            <a:endParaRPr lang="en-US" dirty="0"/>
          </a:p>
        </p:txBody>
      </p:sp>
      <p:sp>
        <p:nvSpPr>
          <p:cNvPr id="3" name="Content Placeholder 2"/>
          <p:cNvSpPr>
            <a:spLocks noGrp="1"/>
          </p:cNvSpPr>
          <p:nvPr>
            <p:ph idx="1"/>
          </p:nvPr>
        </p:nvSpPr>
        <p:spPr>
          <a:xfrm>
            <a:off x="1043494" y="1742739"/>
            <a:ext cx="4976307" cy="2631733"/>
          </a:xfrm>
        </p:spPr>
        <p:txBody>
          <a:bodyPr>
            <a:normAutofit fontScale="85000" lnSpcReduction="10000"/>
          </a:bodyPr>
          <a:lstStyle/>
          <a:p>
            <a:r>
              <a:rPr lang="en-US" dirty="0"/>
              <a:t>It was in 1971 that extraordinary ministers of the Eucharist were first permitted in the United States. At that time the Congregation of the Sacraments responded to a request of the American bishops to allow laypersons to assist priests in giving Holy Communion. </a:t>
            </a:r>
          </a:p>
        </p:txBody>
      </p:sp>
      <p:sp>
        <p:nvSpPr>
          <p:cNvPr id="4" name="TextBox 3"/>
          <p:cNvSpPr txBox="1"/>
          <p:nvPr/>
        </p:nvSpPr>
        <p:spPr>
          <a:xfrm>
            <a:off x="4876800" y="114300"/>
            <a:ext cx="2715808" cy="369332"/>
          </a:xfrm>
          <a:prstGeom prst="rect">
            <a:avLst/>
          </a:prstGeom>
          <a:noFill/>
        </p:spPr>
        <p:txBody>
          <a:bodyPr wrap="none" rtlCol="0">
            <a:spAutoFit/>
          </a:bodyPr>
          <a:lstStyle/>
          <a:p>
            <a:r>
              <a:rPr lang="en-US" dirty="0" smtClean="0"/>
              <a:t>Bishop Thomas J. Tobin</a:t>
            </a:r>
            <a:endParaRPr lang="en-US" dirty="0"/>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34704" y="1771650"/>
            <a:ext cx="2019763" cy="245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221917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43493" y="857250"/>
            <a:ext cx="6777317" cy="3517222"/>
          </a:xfrm>
        </p:spPr>
        <p:txBody>
          <a:bodyPr>
            <a:normAutofit fontScale="85000" lnSpcReduction="10000"/>
          </a:bodyPr>
          <a:lstStyle/>
          <a:p>
            <a:r>
              <a:rPr lang="en-US" dirty="0"/>
              <a:t>In January 1973, Pope Paul VI, in the instruction "</a:t>
            </a:r>
            <a:r>
              <a:rPr lang="en-US" dirty="0" err="1"/>
              <a:t>Immensae</a:t>
            </a:r>
            <a:r>
              <a:rPr lang="en-US" dirty="0"/>
              <a:t> </a:t>
            </a:r>
            <a:r>
              <a:rPr lang="en-US" dirty="0" err="1"/>
              <a:t>Cariatis</a:t>
            </a:r>
            <a:r>
              <a:rPr lang="en-US" dirty="0"/>
              <a:t>," extended this permission to the universal Church. He wrote "Present-day conditions demand that </a:t>
            </a:r>
            <a:r>
              <a:rPr lang="en-US" dirty="0" smtClean="0"/>
              <a:t>greater </a:t>
            </a:r>
            <a:r>
              <a:rPr lang="en-US" dirty="0"/>
              <a:t>access to Holy Communion should be made possible so that the faithful, by sharing more fully in the fruits of the sacrifice of the Mass, might dedicate themselves more readily and effectively to God and to the good of the </a:t>
            </a:r>
            <a:r>
              <a:rPr lang="en-US" dirty="0" smtClean="0"/>
              <a:t>Church </a:t>
            </a:r>
            <a:r>
              <a:rPr lang="en-US" dirty="0"/>
              <a:t>First of all, provision must be made lest reception become impossible or difficult owing to a lack of a sufficient number of ministers." </a:t>
            </a:r>
          </a:p>
        </p:txBody>
      </p:sp>
    </p:spTree>
    <p:extLst>
      <p:ext uri="{BB962C8B-B14F-4D97-AF65-F5344CB8AC3E}">
        <p14:creationId xmlns:p14="http://schemas.microsoft.com/office/powerpoint/2010/main" val="15392853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RESPONSIBILITY/PURPOSE</a:t>
            </a:r>
            <a:r>
              <a:rPr lang="en-US" dirty="0"/>
              <a:t> </a:t>
            </a:r>
          </a:p>
        </p:txBody>
      </p:sp>
      <p:sp>
        <p:nvSpPr>
          <p:cNvPr id="3" name="Content Placeholder 2"/>
          <p:cNvSpPr>
            <a:spLocks noGrp="1"/>
          </p:cNvSpPr>
          <p:nvPr>
            <p:ph idx="1"/>
          </p:nvPr>
        </p:nvSpPr>
        <p:spPr>
          <a:xfrm>
            <a:off x="1043493" y="1742739"/>
            <a:ext cx="6777317" cy="2886411"/>
          </a:xfrm>
        </p:spPr>
        <p:txBody>
          <a:bodyPr>
            <a:normAutofit fontScale="77500" lnSpcReduction="20000"/>
          </a:bodyPr>
          <a:lstStyle/>
          <a:p>
            <a:r>
              <a:rPr lang="en-US" dirty="0"/>
              <a:t>"Extraordinary ministers may distribute Holy Communion at </a:t>
            </a:r>
            <a:r>
              <a:rPr lang="en-US" dirty="0" err="1"/>
              <a:t>eucharistic</a:t>
            </a:r>
            <a:r>
              <a:rPr lang="en-US" dirty="0"/>
              <a:t> celebrations only when there are no ordained ministers present or when those ordained ministers present at a liturgical celebration are truly unable to distribute Holy Communion. They may also exercise this function at </a:t>
            </a:r>
            <a:r>
              <a:rPr lang="en-US" dirty="0" err="1"/>
              <a:t>eucharistic</a:t>
            </a:r>
            <a:r>
              <a:rPr lang="en-US" dirty="0"/>
              <a:t> celebrations where there are particularly large numbers of the faithful and which would be excessively prolonged because of an insufficient number of ordained ministers to distribute Holy Communion." </a:t>
            </a:r>
            <a:r>
              <a:rPr lang="en-US" sz="1700" dirty="0"/>
              <a:t>("Instruction on Certain Questions Regarding the Collaboration of the Non-Ordained Faithful in the Sacred Ministry of Priests") </a:t>
            </a:r>
          </a:p>
        </p:txBody>
      </p:sp>
    </p:spTree>
    <p:extLst>
      <p:ext uri="{BB962C8B-B14F-4D97-AF65-F5344CB8AC3E}">
        <p14:creationId xmlns:p14="http://schemas.microsoft.com/office/powerpoint/2010/main" val="22467610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SELECTION/DISCERNMENT</a:t>
            </a:r>
            <a:endParaRPr lang="en-US" dirty="0"/>
          </a:p>
        </p:txBody>
      </p:sp>
      <p:sp>
        <p:nvSpPr>
          <p:cNvPr id="3" name="Content Placeholder 2"/>
          <p:cNvSpPr>
            <a:spLocks noGrp="1"/>
          </p:cNvSpPr>
          <p:nvPr>
            <p:ph idx="1"/>
          </p:nvPr>
        </p:nvSpPr>
        <p:spPr/>
        <p:txBody>
          <a:bodyPr>
            <a:normAutofit fontScale="85000" lnSpcReduction="20000"/>
          </a:bodyPr>
          <a:lstStyle/>
          <a:p>
            <a:r>
              <a:rPr lang="en-US" dirty="0"/>
              <a:t>Extraordinary ministers are to be fully initiated Catholics, at least 16 years of age, who lead a life in harmony with the undertaking of this ministry including participating in the sacramental life of the Church. The pastoral staff, Liturgy Committee, and/or Parish Council may assist the pastor in discerning parishioners to fulfill this ministry. Persons who themselves express a desire to become an extraordinary minister of the </a:t>
            </a:r>
            <a:r>
              <a:rPr lang="en-US" dirty="0" err="1"/>
              <a:t>eucharist</a:t>
            </a:r>
            <a:r>
              <a:rPr lang="en-US" dirty="0"/>
              <a:t> should be carefully considered</a:t>
            </a:r>
            <a:r>
              <a:rPr lang="en-US" dirty="0" smtClean="0"/>
              <a:t>.</a:t>
            </a:r>
            <a:endParaRPr lang="en-US" dirty="0"/>
          </a:p>
        </p:txBody>
      </p:sp>
    </p:spTree>
    <p:extLst>
      <p:ext uri="{BB962C8B-B14F-4D97-AF65-F5344CB8AC3E}">
        <p14:creationId xmlns:p14="http://schemas.microsoft.com/office/powerpoint/2010/main" val="80358076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FORMATION/TRAINING</a:t>
            </a:r>
            <a:endParaRPr lang="en-US" dirty="0"/>
          </a:p>
        </p:txBody>
      </p:sp>
      <p:sp>
        <p:nvSpPr>
          <p:cNvPr id="3" name="Content Placeholder 2"/>
          <p:cNvSpPr>
            <a:spLocks noGrp="1"/>
          </p:cNvSpPr>
          <p:nvPr>
            <p:ph idx="1"/>
          </p:nvPr>
        </p:nvSpPr>
        <p:spPr/>
        <p:txBody>
          <a:bodyPr>
            <a:normAutofit fontScale="85000" lnSpcReduction="20000"/>
          </a:bodyPr>
          <a:lstStyle/>
          <a:p>
            <a:r>
              <a:rPr lang="en-US" dirty="0"/>
              <a:t>A time of formation to deepen their understanding of the </a:t>
            </a:r>
            <a:r>
              <a:rPr lang="en-US" dirty="0" err="1"/>
              <a:t>eucharist</a:t>
            </a:r>
            <a:r>
              <a:rPr lang="en-US" dirty="0"/>
              <a:t> and the ministry they are to undertake should be provided for extraordinary ministers of the </a:t>
            </a:r>
            <a:r>
              <a:rPr lang="en-US" dirty="0" err="1"/>
              <a:t>eucharist</a:t>
            </a:r>
            <a:r>
              <a:rPr lang="en-US" dirty="0"/>
              <a:t>. A portion of this formation may be offered for all liturgical ministers at the same time thus enabling them to have a common understanding of the </a:t>
            </a:r>
            <a:r>
              <a:rPr lang="en-US" dirty="0" err="1"/>
              <a:t>eucharist</a:t>
            </a:r>
            <a:r>
              <a:rPr lang="en-US" dirty="0"/>
              <a:t> and an appreciation of all the ministerial roles. The sample outline for a formation series which follows in Appendix I is provided as a guide. </a:t>
            </a:r>
          </a:p>
        </p:txBody>
      </p:sp>
    </p:spTree>
    <p:extLst>
      <p:ext uri="{BB962C8B-B14F-4D97-AF65-F5344CB8AC3E}">
        <p14:creationId xmlns:p14="http://schemas.microsoft.com/office/powerpoint/2010/main" val="142340711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EVALUATION</a:t>
            </a:r>
            <a:endParaRPr lang="en-US" dirty="0"/>
          </a:p>
        </p:txBody>
      </p:sp>
      <p:sp>
        <p:nvSpPr>
          <p:cNvPr id="3" name="Content Placeholder 2"/>
          <p:cNvSpPr>
            <a:spLocks noGrp="1"/>
          </p:cNvSpPr>
          <p:nvPr>
            <p:ph idx="1"/>
          </p:nvPr>
        </p:nvSpPr>
        <p:spPr/>
        <p:txBody>
          <a:bodyPr/>
          <a:lstStyle/>
          <a:p>
            <a:r>
              <a:rPr lang="en-US" dirty="0"/>
              <a:t>Evaluation of the extraordinary ministers can be done on two levels: </a:t>
            </a:r>
          </a:p>
        </p:txBody>
      </p:sp>
    </p:spTree>
    <p:extLst>
      <p:ext uri="{BB962C8B-B14F-4D97-AF65-F5344CB8AC3E}">
        <p14:creationId xmlns:p14="http://schemas.microsoft.com/office/powerpoint/2010/main" val="120029387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The very practical level:</a:t>
            </a:r>
            <a:r>
              <a:rPr lang="en-US" dirty="0"/>
              <a:t> </a:t>
            </a:r>
          </a:p>
        </p:txBody>
      </p:sp>
      <p:sp>
        <p:nvSpPr>
          <p:cNvPr id="3" name="Content Placeholder 2"/>
          <p:cNvSpPr>
            <a:spLocks noGrp="1"/>
          </p:cNvSpPr>
          <p:nvPr>
            <p:ph idx="1"/>
          </p:nvPr>
        </p:nvSpPr>
        <p:spPr/>
        <p:txBody>
          <a:bodyPr/>
          <a:lstStyle/>
          <a:p>
            <a:r>
              <a:rPr lang="en-US" dirty="0" smtClean="0"/>
              <a:t>Are </a:t>
            </a:r>
            <a:r>
              <a:rPr lang="en-US" dirty="0"/>
              <a:t>they serving when scheduled? Do they follow the procedures established by the parish? Do they attend any in-service held for them? </a:t>
            </a:r>
          </a:p>
          <a:p>
            <a:endParaRPr lang="en-US" dirty="0"/>
          </a:p>
        </p:txBody>
      </p:sp>
    </p:spTree>
    <p:extLst>
      <p:ext uri="{BB962C8B-B14F-4D97-AF65-F5344CB8AC3E}">
        <p14:creationId xmlns:p14="http://schemas.microsoft.com/office/powerpoint/2010/main" val="363838530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The more reflective level:</a:t>
            </a:r>
            <a:endParaRPr lang="en-US" dirty="0"/>
          </a:p>
        </p:txBody>
      </p:sp>
      <p:sp>
        <p:nvSpPr>
          <p:cNvPr id="3" name="Content Placeholder 2"/>
          <p:cNvSpPr>
            <a:spLocks noGrp="1"/>
          </p:cNvSpPr>
          <p:nvPr>
            <p:ph idx="1"/>
          </p:nvPr>
        </p:nvSpPr>
        <p:spPr/>
        <p:txBody>
          <a:bodyPr>
            <a:normAutofit fontScale="70000" lnSpcReduction="20000"/>
          </a:bodyPr>
          <a:lstStyle/>
          <a:p>
            <a:r>
              <a:rPr lang="en-US" dirty="0"/>
              <a:t>Is the reverence they have for the </a:t>
            </a:r>
            <a:r>
              <a:rPr lang="en-US" dirty="0" err="1"/>
              <a:t>eucharist</a:t>
            </a:r>
            <a:r>
              <a:rPr lang="en-US" dirty="0"/>
              <a:t> and the people to whom they minister evident as they perform their ministry and at other times as well? </a:t>
            </a:r>
          </a:p>
          <a:p>
            <a:r>
              <a:rPr lang="en-US" dirty="0"/>
              <a:t>Are they growing in their understanding of the </a:t>
            </a:r>
            <a:r>
              <a:rPr lang="en-US" dirty="0" err="1"/>
              <a:t>eucharist</a:t>
            </a:r>
            <a:r>
              <a:rPr lang="en-US" dirty="0"/>
              <a:t> and their commitment to the parish? </a:t>
            </a:r>
          </a:p>
          <a:p>
            <a:r>
              <a:rPr lang="en-US" dirty="0"/>
              <a:t>The evaluation tool, which follows in Appendix II, may be given annually to each extraordinary minister and returned to the pastor or person responsible for these ministers who then fills out the second part. If the situation warrants, a time can be set aside for the minister and the pastor or coordinator to discuss the evaluation together. </a:t>
            </a:r>
          </a:p>
          <a:p>
            <a:endParaRPr lang="en-US" dirty="0"/>
          </a:p>
        </p:txBody>
      </p:sp>
    </p:spTree>
    <p:extLst>
      <p:ext uri="{BB962C8B-B14F-4D97-AF65-F5344CB8AC3E}">
        <p14:creationId xmlns:p14="http://schemas.microsoft.com/office/powerpoint/2010/main" val="297169704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2868</TotalTime>
  <Words>569</Words>
  <Application>Microsoft Office PowerPoint</Application>
  <PresentationFormat>On-screen Show (16:9)</PresentationFormat>
  <Paragraphs>20</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Austin</vt:lpstr>
      <vt:lpstr>Extraordinary Ministers of Holy Communion</vt:lpstr>
      <vt:lpstr>THEOLOGICAL/HISTORICAL PERSPECTIVE</vt:lpstr>
      <vt:lpstr>PowerPoint Presentation</vt:lpstr>
      <vt:lpstr>RESPONSIBILITY/PURPOSE </vt:lpstr>
      <vt:lpstr>SELECTION/DISCERNMENT</vt:lpstr>
      <vt:lpstr>FORMATION/TRAINING</vt:lpstr>
      <vt:lpstr>EVALUATION</vt:lpstr>
      <vt:lpstr>The very practical level: </vt:lpstr>
      <vt:lpstr>The more reflective level:</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Extraordinary Ministers of Holy Communion</dc:title>
  <dc:creator>Snowflake</dc:creator>
  <cp:lastModifiedBy>Snowflake</cp:lastModifiedBy>
  <cp:revision>5</cp:revision>
  <dcterms:created xsi:type="dcterms:W3CDTF">2010-11-07T17:04:29Z</dcterms:created>
  <dcterms:modified xsi:type="dcterms:W3CDTF">2011-11-16T20:34:05Z</dcterms:modified>
</cp:coreProperties>
</file>